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83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DD1BDF-B350-43DC-97FD-B566FB29A787}" v="63" dt="2026-03-17T09:39:47.2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IRIER, Marie-Pierre (DRH/SDGRH)" userId="S::marie-pierre.poirier@sg.social.gouv.fr::88020f6f-8367-47ed-9427-8d16d83cb393" providerId="AD" clId="Web-{E3DD1BDF-B350-43DC-97FD-B566FB29A787}"/>
    <pc:docChg chg="modSld">
      <pc:chgData name="POIRIER, Marie-Pierre (DRH/SDGRH)" userId="S::marie-pierre.poirier@sg.social.gouv.fr::88020f6f-8367-47ed-9427-8d16d83cb393" providerId="AD" clId="Web-{E3DD1BDF-B350-43DC-97FD-B566FB29A787}" dt="2026-03-17T09:39:47.288" v="64"/>
      <pc:docMkLst>
        <pc:docMk/>
      </pc:docMkLst>
      <pc:sldChg chg="modSp">
        <pc:chgData name="POIRIER, Marie-Pierre (DRH/SDGRH)" userId="S::marie-pierre.poirier@sg.social.gouv.fr::88020f6f-8367-47ed-9427-8d16d83cb393" providerId="AD" clId="Web-{E3DD1BDF-B350-43DC-97FD-B566FB29A787}" dt="2026-03-17T09:39:47.288" v="64"/>
        <pc:sldMkLst>
          <pc:docMk/>
          <pc:sldMk cId="3729481635" sldId="839"/>
        </pc:sldMkLst>
        <pc:spChg chg="mod">
          <ac:chgData name="POIRIER, Marie-Pierre (DRH/SDGRH)" userId="S::marie-pierre.poirier@sg.social.gouv.fr::88020f6f-8367-47ed-9427-8d16d83cb393" providerId="AD" clId="Web-{E3DD1BDF-B350-43DC-97FD-B566FB29A787}" dt="2026-03-17T09:31:33.357" v="5" actId="1076"/>
          <ac:spMkLst>
            <pc:docMk/>
            <pc:sldMk cId="3729481635" sldId="839"/>
            <ac:spMk id="2" creationId="{46DD5B8D-A446-2CDA-4AB3-372698C6FBC7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4:05.111" v="20" actId="1076"/>
          <ac:spMkLst>
            <pc:docMk/>
            <pc:sldMk cId="3729481635" sldId="839"/>
            <ac:spMk id="4" creationId="{0EA5BCB2-2E62-7615-7A4C-6A08AA1D6235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5:36.847" v="40" actId="1076"/>
          <ac:spMkLst>
            <pc:docMk/>
            <pc:sldMk cId="3729481635" sldId="839"/>
            <ac:spMk id="6" creationId="{A9A3FEF9-2CE0-81C5-14CB-6DC105160140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9:45.913" v="63" actId="14100"/>
          <ac:spMkLst>
            <pc:docMk/>
            <pc:sldMk cId="3729481635" sldId="839"/>
            <ac:spMk id="9" creationId="{4803410A-B25D-634A-B8FB-9F3C11EC4A3A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57.639" v="11" actId="14100"/>
          <ac:spMkLst>
            <pc:docMk/>
            <pc:sldMk cId="3729481635" sldId="839"/>
            <ac:spMk id="28" creationId="{B60F7315-9B2C-5EB3-CF98-D87F44B70D17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45.748" v="8" actId="1076"/>
          <ac:spMkLst>
            <pc:docMk/>
            <pc:sldMk cId="3729481635" sldId="839"/>
            <ac:spMk id="34" creationId="{D22B81E0-1FA6-6B2B-7299-683440C2E2B2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18.841" v="2" actId="1076"/>
          <ac:spMkLst>
            <pc:docMk/>
            <pc:sldMk cId="3729481635" sldId="839"/>
            <ac:spMk id="37" creationId="{68DABA99-9AC0-46ED-F515-E72961D7FD8B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13.700" v="1" actId="1076"/>
          <ac:spMkLst>
            <pc:docMk/>
            <pc:sldMk cId="3729481635" sldId="839"/>
            <ac:spMk id="42" creationId="{97BCBE3D-6268-4353-92A0-58ACA83EF891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30.466" v="4" actId="1076"/>
          <ac:spMkLst>
            <pc:docMk/>
            <pc:sldMk cId="3729481635" sldId="839"/>
            <ac:spMk id="51" creationId="{413F4F02-FC4C-1FA0-ECFB-5AC414DEE8A0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2:42.859" v="15" actId="1076"/>
          <ac:spMkLst>
            <pc:docMk/>
            <pc:sldMk cId="3729481635" sldId="839"/>
            <ac:spMk id="66" creationId="{93368550-D596-D47B-7A55-AB21CE18DE00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1:37.045" v="6" actId="1076"/>
          <ac:spMkLst>
            <pc:docMk/>
            <pc:sldMk cId="3729481635" sldId="839"/>
            <ac:spMk id="68" creationId="{9DFD82D0-2591-0E69-18C4-8B6A76031076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3:50.751" v="18" actId="20577"/>
          <ac:spMkLst>
            <pc:docMk/>
            <pc:sldMk cId="3729481635" sldId="839"/>
            <ac:spMk id="76" creationId="{012DB6FC-EAB3-D6B5-2632-5CBB45EE521A}"/>
          </ac:spMkLst>
        </pc:spChg>
        <pc:spChg chg="mod">
          <ac:chgData name="POIRIER, Marie-Pierre (DRH/SDGRH)" userId="S::marie-pierre.poirier@sg.social.gouv.fr::88020f6f-8367-47ed-9427-8d16d83cb393" providerId="AD" clId="Web-{E3DD1BDF-B350-43DC-97FD-B566FB29A787}" dt="2026-03-17T09:32:49.406" v="16" actId="1076"/>
          <ac:spMkLst>
            <pc:docMk/>
            <pc:sldMk cId="3729481635" sldId="839"/>
            <ac:spMk id="80" creationId="{DD332B3B-E978-EE21-6B96-51C2FFF23395}"/>
          </ac:spMkLst>
        </pc:spChg>
        <pc:graphicFrameChg chg="modGraphic">
          <ac:chgData name="POIRIER, Marie-Pierre (DRH/SDGRH)" userId="S::marie-pierre.poirier@sg.social.gouv.fr::88020f6f-8367-47ed-9427-8d16d83cb393" providerId="AD" clId="Web-{E3DD1BDF-B350-43DC-97FD-B566FB29A787}" dt="2026-03-17T09:39:47.288" v="64"/>
          <ac:graphicFrameMkLst>
            <pc:docMk/>
            <pc:sldMk cId="3729481635" sldId="839"/>
            <ac:graphicFrameMk id="46" creationId="{A5605FE3-C747-4FC4-AFD0-CD07CAB5E28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F3376-7EB3-48A4-841D-11A9CA816881}" type="datetimeFigureOut">
              <a:rPr lang="fr-FR" smtClean="0"/>
              <a:t>17/03/2026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C57EC-1518-484A-9007-B57F50D94C6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573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En jaune : à revoir avec RACI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06CD8F-B7ED-4A05-9FB1-A01CC0EF02CC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907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489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sous-titre /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4F0766-6309-644C-9BCE-2E607A27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E9918C01-3017-D749-B811-9FCBA8038409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0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6A4A60EE-9D13-3442-9796-E718C6343EC1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EB9C9A62-C54B-3841-9346-5A54D37158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12700" indent="1142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8B219A12-DAFE-504E-9ED9-CFD78BD6A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99BFD6E0-B235-DA4F-9D70-E9444B53C4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  <p:sp>
        <p:nvSpPr>
          <p:cNvPr id="8" name="Espace réservé du texte 11">
            <a:extLst>
              <a:ext uri="{FF2B5EF4-FFF2-40B4-BE49-F238E27FC236}">
                <a16:creationId xmlns:a16="http://schemas.microsoft.com/office/drawing/2014/main" id="{0AF74C14-DE22-FE4D-B865-03FBE975D5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800" y="2276872"/>
            <a:ext cx="11232445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646420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371" y="2084851"/>
            <a:ext cx="3360000" cy="3840427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416000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351999" y="2084851"/>
            <a:ext cx="3360000" cy="3814349"/>
          </a:xfrm>
        </p:spPr>
        <p:txBody>
          <a:bodyPr/>
          <a:lstStyle>
            <a:lvl1pPr marL="191995" indent="-191995">
              <a:spcBef>
                <a:spcPts val="533"/>
              </a:spcBef>
              <a:spcAft>
                <a:spcPts val="1067"/>
              </a:spcAft>
              <a:buFont typeface="+mj-lt"/>
              <a:buAutoNum type="arabicPeriod"/>
              <a:defRPr b="1"/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251C71F6-E0A6-1740-B64F-38F332886BAF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25" name="Titre 18">
            <a:extLst>
              <a:ext uri="{FF2B5EF4-FFF2-40B4-BE49-F238E27FC236}">
                <a16:creationId xmlns:a16="http://schemas.microsoft.com/office/drawing/2014/main" id="{8909A550-9D66-7141-BF64-73CAD20968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10402"/>
            <a:ext cx="11233151" cy="719988"/>
          </a:xfrm>
        </p:spPr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</p:spTree>
    <p:extLst>
      <p:ext uri="{BB962C8B-B14F-4D97-AF65-F5344CB8AC3E}">
        <p14:creationId xmlns:p14="http://schemas.microsoft.com/office/powerpoint/2010/main" val="153660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nnes de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e la date 3">
            <a:extLst>
              <a:ext uri="{FF2B5EF4-FFF2-40B4-BE49-F238E27FC236}">
                <a16:creationId xmlns:a16="http://schemas.microsoft.com/office/drawing/2014/main" id="{15CA4CAF-6729-AB4D-9354-99C08AEAB1B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5E6183FC-BA60-7C49-ABF3-B50982741576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26" name="Espace réservé du pied de page 4">
            <a:extLst>
              <a:ext uri="{FF2B5EF4-FFF2-40B4-BE49-F238E27FC236}">
                <a16:creationId xmlns:a16="http://schemas.microsoft.com/office/drawing/2014/main" id="{745ED2D7-3CC1-3B41-AA37-64BDE1CE24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D4959A1A-C7DE-6748-A32B-7732F0ACF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2" name="Titre 18">
            <a:extLst>
              <a:ext uri="{FF2B5EF4-FFF2-40B4-BE49-F238E27FC236}">
                <a16:creationId xmlns:a16="http://schemas.microsoft.com/office/drawing/2014/main" id="{5919F96B-C5FF-5146-9075-19E07CEBB7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10402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C8956DD-B832-6147-8A66-A70995085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431371" y="2276872"/>
            <a:ext cx="3408628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DF66E72C-274C-AC4E-B20B-393EBD9A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67808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10D42E91-F78E-1D46-9374-4446D0F579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</p:spTree>
    <p:extLst>
      <p:ext uri="{BB962C8B-B14F-4D97-AF65-F5344CB8AC3E}">
        <p14:creationId xmlns:p14="http://schemas.microsoft.com/office/powerpoint/2010/main" val="3518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, sous-titre, textes 3 et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31371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0597CDB5-73DC-8641-8CC1-FAD9379FD627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10402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7004A35F-FCE5-0248-9AD4-C4E7502EF1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75787" y="2276872"/>
            <a:ext cx="7488832" cy="3840427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683704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, sous-titre, textes 3, et graph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8304245" y="2276872"/>
            <a:ext cx="3360000" cy="384042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Texte de niveau 1</a:t>
            </a:r>
          </a:p>
          <a:p>
            <a:pPr lvl="1"/>
            <a:r>
              <a:rPr lang="fr-FR"/>
              <a:t>Texte de niveau 2</a:t>
            </a:r>
          </a:p>
          <a:p>
            <a:pPr lvl="2"/>
            <a:r>
              <a:rPr lang="fr-FR"/>
              <a:t>Texte de niveau 3</a:t>
            </a:r>
          </a:p>
          <a:p>
            <a:pPr lvl="3"/>
            <a:r>
              <a:rPr lang="fr-FR"/>
              <a:t>Texte de niveau 4</a:t>
            </a:r>
          </a:p>
          <a:p>
            <a:pPr lvl="4"/>
            <a:r>
              <a:rPr lang="fr-FR"/>
              <a:t>Texte de niveau 5</a:t>
            </a:r>
          </a:p>
        </p:txBody>
      </p:sp>
      <p:sp>
        <p:nvSpPr>
          <p:cNvPr id="17" name="Espace réservé de la date 3">
            <a:extLst>
              <a:ext uri="{FF2B5EF4-FFF2-40B4-BE49-F238E27FC236}">
                <a16:creationId xmlns:a16="http://schemas.microsoft.com/office/drawing/2014/main" id="{CEFA8BB7-D3E4-254A-BB0E-3D1C8C64E198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8E1290DD-BE4D-794B-919C-D565D1B9C67D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35840C24-F178-C44C-B5A1-3EB8F3EF4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1" y="1664906"/>
            <a:ext cx="11232819" cy="323935"/>
          </a:xfrm>
        </p:spPr>
        <p:txBody>
          <a:bodyPr/>
          <a:lstStyle>
            <a:lvl1pPr marL="0" indent="126997">
              <a:spcBef>
                <a:spcPts val="533"/>
              </a:spcBef>
              <a:spcAft>
                <a:spcPts val="1067"/>
              </a:spcAft>
              <a:buFont typeface="+mj-lt"/>
              <a:buNone/>
              <a:tabLst/>
              <a:defRPr sz="2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31989" indent="-191995">
              <a:spcBef>
                <a:spcPts val="800"/>
              </a:spcBef>
              <a:spcAft>
                <a:spcPts val="1067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/>
              <a:t>Sous-titre</a:t>
            </a:r>
          </a:p>
          <a:p>
            <a:pPr lvl="0"/>
            <a:endParaRPr lang="fr-FR"/>
          </a:p>
        </p:txBody>
      </p:sp>
      <p:sp>
        <p:nvSpPr>
          <p:cNvPr id="19" name="Titre 18">
            <a:extLst>
              <a:ext uri="{FF2B5EF4-FFF2-40B4-BE49-F238E27FC236}">
                <a16:creationId xmlns:a16="http://schemas.microsoft.com/office/drawing/2014/main" id="{0271A58A-1CC5-D145-89AA-12537E5CE3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1" y="910402"/>
            <a:ext cx="11233151" cy="719988"/>
          </a:xfrm>
        </p:spPr>
        <p:txBody>
          <a:bodyPr/>
          <a:lstStyle/>
          <a:p>
            <a:r>
              <a:rPr lang="fr-FR"/>
              <a:t>Titre</a:t>
            </a:r>
          </a:p>
        </p:txBody>
      </p:sp>
      <p:sp>
        <p:nvSpPr>
          <p:cNvPr id="20" name="Espace réservé du pied de page 4">
            <a:extLst>
              <a:ext uri="{FF2B5EF4-FFF2-40B4-BE49-F238E27FC236}">
                <a16:creationId xmlns:a16="http://schemas.microsoft.com/office/drawing/2014/main" id="{D46074BB-6BF7-8249-9377-D0271B2AE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66D3B633-BB7B-4941-BF9B-161C5342E3AA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31371" y="2276873"/>
            <a:ext cx="7681384" cy="3839633"/>
          </a:xfrm>
        </p:spPr>
        <p:txBody>
          <a:bodyPr/>
          <a:lstStyle/>
          <a:p>
            <a:r>
              <a:rPr lang="fr-FR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42830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829DF172-12F0-D244-8F51-E16DC05073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6000" y="336000"/>
            <a:ext cx="1920000" cy="1920000"/>
          </a:xfrm>
          <a:prstGeom prst="rect">
            <a:avLst/>
          </a:prstGeom>
        </p:spPr>
      </p:pic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31800" y="2852936"/>
            <a:ext cx="11232000" cy="3057632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4333" b="1" cap="all" baseline="0"/>
            </a:lvl1pPr>
            <a:lvl2pPr marL="122764" indent="0">
              <a:spcBef>
                <a:spcPts val="667"/>
              </a:spcBef>
              <a:spcAft>
                <a:spcPts val="0"/>
              </a:spcAft>
              <a:buNone/>
              <a:tabLst/>
              <a:defRPr sz="2467"/>
            </a:lvl2pPr>
          </a:lstStyle>
          <a:p>
            <a:pPr lvl="0"/>
            <a:r>
              <a:rPr lang="fr-FR"/>
              <a:t>Titre</a:t>
            </a:r>
          </a:p>
          <a:p>
            <a:pPr lvl="1"/>
            <a:r>
              <a:rPr lang="fr-FR"/>
              <a:t>Sous-titre</a:t>
            </a:r>
          </a:p>
        </p:txBody>
      </p:sp>
      <p:cxnSp>
        <p:nvCxnSpPr>
          <p:cNvPr id="12" name="Connecteur droit 11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e la date 3">
            <a:extLst>
              <a:ext uri="{FF2B5EF4-FFF2-40B4-BE49-F238E27FC236}">
                <a16:creationId xmlns:a16="http://schemas.microsoft.com/office/drawing/2014/main" id="{C192E6B1-2CEB-FB47-B10B-D25D43DF8D9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31801" y="6396842"/>
            <a:ext cx="1613913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D7698221-35EF-134F-B87A-568DECC70F29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593ECE3-ACEF-7441-BABB-08F519CCE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4">
            <a:extLst>
              <a:ext uri="{FF2B5EF4-FFF2-40B4-BE49-F238E27FC236}">
                <a16:creationId xmlns:a16="http://schemas.microsoft.com/office/drawing/2014/main" id="{4D728EC0-9FC5-AB4E-B907-86A468EF1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5423926" y="260648"/>
            <a:ext cx="6241025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</p:spTree>
    <p:extLst>
      <p:ext uri="{BB962C8B-B14F-4D97-AF65-F5344CB8AC3E}">
        <p14:creationId xmlns:p14="http://schemas.microsoft.com/office/powerpoint/2010/main" val="366697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984000"/>
            <a:ext cx="12192000" cy="5925277"/>
          </a:xfrm>
          <a:solidFill>
            <a:schemeClr val="tx2"/>
          </a:solidFill>
        </p:spPr>
        <p:txBody>
          <a:bodyPr tIns="1080000" anchor="ctr" anchorCtr="0"/>
          <a:lstStyle>
            <a:lvl1pPr algn="ctr"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 / </a:t>
            </a:r>
            <a:br>
              <a:rPr lang="fr-FR"/>
            </a:br>
            <a:r>
              <a:rPr lang="fr-FR"/>
              <a:t>Mettre à l’arrière plan)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02A90153-98CB-E943-A611-AD9242F15601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485713" y="6396842"/>
            <a:ext cx="1560000" cy="46115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fld id="{5F7325A3-5315-1B4B-A0D9-112471EB5837}" type="datetime1">
              <a:rPr lang="fr-FR" cap="all" smtClean="0"/>
              <a:pPr/>
              <a:t>17/03/2026</a:t>
            </a:fld>
            <a:endParaRPr lang="fr-FR" cap="all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479999" y="984000"/>
            <a:ext cx="11232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/>
            </a:solidFill>
          </a:ln>
        </p:spPr>
        <p:txBody>
          <a:bodyPr lIns="0" bIns="360000" anchor="ctr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bg1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BE3965BE-3A81-1248-821F-39E8294A18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DCBACC69-485F-9F49-A64D-9385F9776E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</p:spTree>
    <p:extLst>
      <p:ext uri="{BB962C8B-B14F-4D97-AF65-F5344CB8AC3E}">
        <p14:creationId xmlns:p14="http://schemas.microsoft.com/office/powerpoint/2010/main" val="202464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0" y="661800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4EA19884-7A29-DC4E-9311-A62E54788E52}" type="datetime1">
              <a:rPr lang="fr-FR" smtClean="0"/>
              <a:t>17/03/2026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0" y="6618000"/>
            <a:ext cx="240000" cy="240000"/>
          </a:xfr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240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33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A456506-B875-0447-AE4C-DB90090465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20000" y="480000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15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431801" y="2276873"/>
            <a:ext cx="11233151" cy="39364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825043" y="260648"/>
            <a:ext cx="7839908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Mission préfiguration direction de crise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9864951" y="6378000"/>
            <a:ext cx="18000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/>
        </p:nvCxnSpPr>
        <p:spPr bwMode="gray">
          <a:xfrm>
            <a:off x="431800" y="6379200"/>
            <a:ext cx="11232819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9FB2B3E-557E-DB42-9DB7-D6A72FD3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910402"/>
            <a:ext cx="11233151" cy="71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 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170561-5F7A-B046-81BE-E60E60355D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937" y="637800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B858D49A-5A7A-574D-A0ED-52B5C1EFA876}" type="datetime1">
              <a:rPr lang="fr-FR" cap="all" smtClean="0"/>
              <a:pPr/>
              <a:t>17/03/2026</a:t>
            </a:fld>
            <a:endParaRPr lang="fr-FR" cap="all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071FEB6-0E77-DD46-9DA0-C52EF51FC7F3}"/>
              </a:ext>
            </a:extLst>
          </p:cNvPr>
          <p:cNvCxnSpPr/>
          <p:nvPr/>
        </p:nvCxnSpPr>
        <p:spPr bwMode="gray">
          <a:xfrm>
            <a:off x="480000" y="6379200"/>
            <a:ext cx="11232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4921EE98-A0EA-AE49-A902-478042AA6C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84000" y="14400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5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/>
  <p:txStyles>
    <p:titleStyle>
      <a:lvl1pPr marL="19050" indent="0" algn="l" defTabSz="1219170" rtl="0" eaLnBrk="1" latinLnBrk="0" hangingPunct="1">
        <a:lnSpc>
          <a:spcPct val="90000"/>
        </a:lnSpc>
        <a:spcBef>
          <a:spcPct val="0"/>
        </a:spcBef>
        <a:buNone/>
        <a:tabLst/>
        <a:defRPr sz="3333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2764" indent="0" algn="l" defTabSz="1219170" rtl="0" eaLnBrk="1" latinLnBrk="0" hangingPunct="1">
        <a:lnSpc>
          <a:spcPct val="100000"/>
        </a:lnSpc>
        <a:spcBef>
          <a:spcPts val="0"/>
        </a:spcBef>
        <a:spcAft>
          <a:spcPts val="667"/>
        </a:spcAft>
        <a:buFont typeface="Arial" pitchFamily="34" charset="0"/>
        <a:buNone/>
        <a:tabLst/>
        <a:defRPr sz="186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468588" indent="-228594" algn="l" defTabSz="121917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08582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948576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Arial" panose="020B0604020202020204" pitchFamily="34" charset="0"/>
        <a:buChar char="•"/>
        <a:defRPr sz="1067" kern="1200">
          <a:solidFill>
            <a:schemeClr val="tx1"/>
          </a:solidFill>
          <a:latin typeface="+mn-lt"/>
          <a:ea typeface="+mn-ea"/>
          <a:cs typeface="+mn-cs"/>
        </a:defRPr>
      </a:lvl4pPr>
      <a:lvl5pPr marL="1236569" indent="-228594" algn="l" defTabSz="1219170" rtl="0" eaLnBrk="1" latinLnBrk="0" hangingPunct="1">
        <a:lnSpc>
          <a:spcPct val="100000"/>
        </a:lnSpc>
        <a:spcBef>
          <a:spcPts val="133"/>
        </a:spcBef>
        <a:spcAft>
          <a:spcPts val="133"/>
        </a:spcAft>
        <a:buSzPct val="100000"/>
        <a:buFont typeface="Wingdings" pitchFamily="2" charset="2"/>
        <a:buChar char="§"/>
        <a:defRPr sz="9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indent="0" algn="l" defTabSz="1219170" rtl="0" eaLnBrk="1" latinLnBrk="0" hangingPunct="1">
        <a:spcBef>
          <a:spcPct val="20000"/>
        </a:spcBef>
        <a:buFont typeface="Arial" pitchFamily="34" charset="0"/>
        <a:buNone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au 5">
            <a:extLst>
              <a:ext uri="{FF2B5EF4-FFF2-40B4-BE49-F238E27FC236}">
                <a16:creationId xmlns:a16="http://schemas.microsoft.com/office/drawing/2014/main" id="{A5605FE3-C747-4FC4-AFD0-CD07CAB5E284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1695310590"/>
              </p:ext>
            </p:extLst>
          </p:nvPr>
        </p:nvGraphicFramePr>
        <p:xfrm>
          <a:off x="1128409" y="806055"/>
          <a:ext cx="10968335" cy="578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280">
                  <a:extLst>
                    <a:ext uri="{9D8B030D-6E8A-4147-A177-3AD203B41FA5}">
                      <a16:colId xmlns:a16="http://schemas.microsoft.com/office/drawing/2014/main" val="2390947797"/>
                    </a:ext>
                  </a:extLst>
                </a:gridCol>
                <a:gridCol w="830693">
                  <a:extLst>
                    <a:ext uri="{9D8B030D-6E8A-4147-A177-3AD203B41FA5}">
                      <a16:colId xmlns:a16="http://schemas.microsoft.com/office/drawing/2014/main" val="1987129834"/>
                    </a:ext>
                  </a:extLst>
                </a:gridCol>
                <a:gridCol w="749030">
                  <a:extLst>
                    <a:ext uri="{9D8B030D-6E8A-4147-A177-3AD203B41FA5}">
                      <a16:colId xmlns:a16="http://schemas.microsoft.com/office/drawing/2014/main" val="668678557"/>
                    </a:ext>
                  </a:extLst>
                </a:gridCol>
                <a:gridCol w="949436">
                  <a:extLst>
                    <a:ext uri="{9D8B030D-6E8A-4147-A177-3AD203B41FA5}">
                      <a16:colId xmlns:a16="http://schemas.microsoft.com/office/drawing/2014/main" val="2430733514"/>
                    </a:ext>
                  </a:extLst>
                </a:gridCol>
                <a:gridCol w="902553">
                  <a:extLst>
                    <a:ext uri="{9D8B030D-6E8A-4147-A177-3AD203B41FA5}">
                      <a16:colId xmlns:a16="http://schemas.microsoft.com/office/drawing/2014/main" val="101962710"/>
                    </a:ext>
                  </a:extLst>
                </a:gridCol>
                <a:gridCol w="927621">
                  <a:extLst>
                    <a:ext uri="{9D8B030D-6E8A-4147-A177-3AD203B41FA5}">
                      <a16:colId xmlns:a16="http://schemas.microsoft.com/office/drawing/2014/main" val="94836848"/>
                    </a:ext>
                  </a:extLst>
                </a:gridCol>
                <a:gridCol w="839874">
                  <a:extLst>
                    <a:ext uri="{9D8B030D-6E8A-4147-A177-3AD203B41FA5}">
                      <a16:colId xmlns:a16="http://schemas.microsoft.com/office/drawing/2014/main" val="217720235"/>
                    </a:ext>
                  </a:extLst>
                </a:gridCol>
                <a:gridCol w="852410">
                  <a:extLst>
                    <a:ext uri="{9D8B030D-6E8A-4147-A177-3AD203B41FA5}">
                      <a16:colId xmlns:a16="http://schemas.microsoft.com/office/drawing/2014/main" val="3334901105"/>
                    </a:ext>
                  </a:extLst>
                </a:gridCol>
                <a:gridCol w="1065513">
                  <a:extLst>
                    <a:ext uri="{9D8B030D-6E8A-4147-A177-3AD203B41FA5}">
                      <a16:colId xmlns:a16="http://schemas.microsoft.com/office/drawing/2014/main" val="799768492"/>
                    </a:ext>
                  </a:extLst>
                </a:gridCol>
                <a:gridCol w="1015371">
                  <a:extLst>
                    <a:ext uri="{9D8B030D-6E8A-4147-A177-3AD203B41FA5}">
                      <a16:colId xmlns:a16="http://schemas.microsoft.com/office/drawing/2014/main" val="90934889"/>
                    </a:ext>
                  </a:extLst>
                </a:gridCol>
                <a:gridCol w="1042736">
                  <a:extLst>
                    <a:ext uri="{9D8B030D-6E8A-4147-A177-3AD203B41FA5}">
                      <a16:colId xmlns:a16="http://schemas.microsoft.com/office/drawing/2014/main" val="146173789"/>
                    </a:ext>
                  </a:extLst>
                </a:gridCol>
                <a:gridCol w="979818">
                  <a:extLst>
                    <a:ext uri="{9D8B030D-6E8A-4147-A177-3AD203B41FA5}">
                      <a16:colId xmlns:a16="http://schemas.microsoft.com/office/drawing/2014/main" val="3554315141"/>
                    </a:ext>
                  </a:extLst>
                </a:gridCol>
              </a:tblGrid>
              <a:tr h="531394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FR" sz="1000" i="1"/>
                        <a:t>Janvier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900"/>
                        <a:t>Février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Mars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Avril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Mai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Juin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Juillet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Aout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Septembre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Octobre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Novembre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i="1"/>
                        <a:t>Décembre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982059"/>
                  </a:ext>
                </a:extLst>
              </a:tr>
              <a:tr h="525620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050" b="1" kern="1200">
                        <a:solidFill>
                          <a:srgbClr val="17406D"/>
                        </a:solidFill>
                        <a:highlight>
                          <a:srgbClr val="FFFF00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050" b="1" kern="1200">
                        <a:solidFill>
                          <a:srgbClr val="17406D"/>
                        </a:solidFill>
                        <a:highlight>
                          <a:srgbClr val="FFFF00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96707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AA016D-E1E9-4071-86B1-AD5745570840}"/>
              </a:ext>
            </a:extLst>
          </p:cNvPr>
          <p:cNvSpPr/>
          <p:nvPr/>
        </p:nvSpPr>
        <p:spPr>
          <a:xfrm>
            <a:off x="95250" y="6322534"/>
            <a:ext cx="12096750" cy="468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803410A-B25D-634A-B8FB-9F3C11EC4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850" y="86067"/>
            <a:ext cx="11233151" cy="719988"/>
          </a:xfrm>
        </p:spPr>
        <p:txBody>
          <a:bodyPr>
            <a:normAutofit/>
          </a:bodyPr>
          <a:lstStyle/>
          <a:p>
            <a:r>
              <a:rPr lang="fr-FR" sz="3300">
                <a:solidFill>
                  <a:srgbClr val="000099"/>
                </a:solidFill>
                <a:latin typeface="Marianne"/>
              </a:rPr>
              <a:t>Phasage détaillé de la campagne Promotion 2027</a:t>
            </a:r>
            <a:endParaRPr lang="fr-FR">
              <a:solidFill>
                <a:srgbClr val="000099"/>
              </a:solidFill>
              <a:latin typeface="Marianne" panose="02000000000000000000" pitchFamily="2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354B2039-DA02-4054-955E-90F41F791253}"/>
              </a:ext>
            </a:extLst>
          </p:cNvPr>
          <p:cNvSpPr/>
          <p:nvPr/>
        </p:nvSpPr>
        <p:spPr>
          <a:xfrm>
            <a:off x="221963" y="3002098"/>
            <a:ext cx="997237" cy="1911382"/>
          </a:xfrm>
          <a:prstGeom prst="rect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Sélection et proposition des candidats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7C30A230-70BB-4E52-8F15-797745CC97B8}"/>
              </a:ext>
            </a:extLst>
          </p:cNvPr>
          <p:cNvSpPr txBox="1"/>
          <p:nvPr/>
        </p:nvSpPr>
        <p:spPr>
          <a:xfrm>
            <a:off x="95250" y="959943"/>
            <a:ext cx="1097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Etapes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B9FB568-3483-4B12-B861-4D955A7E4BD8}"/>
              </a:ext>
            </a:extLst>
          </p:cNvPr>
          <p:cNvSpPr/>
          <p:nvPr/>
        </p:nvSpPr>
        <p:spPr>
          <a:xfrm>
            <a:off x="221962" y="5020961"/>
            <a:ext cx="997237" cy="1468591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Classement et proposition des candidats</a:t>
            </a:r>
          </a:p>
        </p:txBody>
      </p:sp>
      <p:sp>
        <p:nvSpPr>
          <p:cNvPr id="42" name="Flèche : pentagone 41">
            <a:extLst>
              <a:ext uri="{FF2B5EF4-FFF2-40B4-BE49-F238E27FC236}">
                <a16:creationId xmlns:a16="http://schemas.microsoft.com/office/drawing/2014/main" id="{97BCBE3D-6268-4353-92A0-58ACA83EF891}"/>
              </a:ext>
            </a:extLst>
          </p:cNvPr>
          <p:cNvSpPr/>
          <p:nvPr/>
        </p:nvSpPr>
        <p:spPr>
          <a:xfrm>
            <a:off x="2939856" y="1276649"/>
            <a:ext cx="1200983" cy="835823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/>
              </a:rPr>
              <a:t>Injection d’une V1 </a:t>
            </a: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/>
              </a:rPr>
              <a:t>dans la PAC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/>
              </a:rPr>
              <a:t> ; Mise à jour au fil de l’eau de la liste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480DA9A-87AF-4DCF-80C0-6C43E7091FA7}"/>
              </a:ext>
            </a:extLst>
          </p:cNvPr>
          <p:cNvSpPr/>
          <p:nvPr/>
        </p:nvSpPr>
        <p:spPr>
          <a:xfrm>
            <a:off x="221963" y="1351094"/>
            <a:ext cx="997237" cy="1547229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Recensement et vérification des promouvables</a:t>
            </a:r>
          </a:p>
        </p:txBody>
      </p:sp>
      <p:sp>
        <p:nvSpPr>
          <p:cNvPr id="28" name="Flèche : pentagone 27">
            <a:extLst>
              <a:ext uri="{FF2B5EF4-FFF2-40B4-BE49-F238E27FC236}">
                <a16:creationId xmlns:a16="http://schemas.microsoft.com/office/drawing/2014/main" id="{B60F7315-9B2C-5EB3-CF98-D87F44B70D17}"/>
              </a:ext>
            </a:extLst>
          </p:cNvPr>
          <p:cNvSpPr/>
          <p:nvPr/>
        </p:nvSpPr>
        <p:spPr>
          <a:xfrm>
            <a:off x="2878658" y="2129328"/>
            <a:ext cx="1245988" cy="771425"/>
          </a:xfrm>
          <a:prstGeom prst="homePlate">
            <a:avLst>
              <a:gd name="adj" fmla="val 142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/>
              </a:rPr>
              <a:t>vérification des </a:t>
            </a:r>
            <a:r>
              <a:rPr kumimoji="0" lang="fr-FR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/>
              </a:rPr>
              <a:t>promouvables par les RH de proximité</a:t>
            </a:r>
          </a:p>
        </p:txBody>
      </p:sp>
      <p:sp>
        <p:nvSpPr>
          <p:cNvPr id="34" name="Flèche : courbe vers la droite 33">
            <a:extLst>
              <a:ext uri="{FF2B5EF4-FFF2-40B4-BE49-F238E27FC236}">
                <a16:creationId xmlns:a16="http://schemas.microsoft.com/office/drawing/2014/main" id="{D22B81E0-1FA6-6B2B-7299-683440C2E2B2}"/>
              </a:ext>
            </a:extLst>
          </p:cNvPr>
          <p:cNvSpPr/>
          <p:nvPr/>
        </p:nvSpPr>
        <p:spPr>
          <a:xfrm>
            <a:off x="2588728" y="1983943"/>
            <a:ext cx="296958" cy="414533"/>
          </a:xfrm>
          <a:prstGeom prst="curvedRightArrow">
            <a:avLst>
              <a:gd name="adj1" fmla="val 38827"/>
              <a:gd name="adj2" fmla="val 62560"/>
              <a:gd name="adj3" fmla="val 42641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rgbClr val="CC66FF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Flèche : pentagone 37">
            <a:extLst>
              <a:ext uri="{FF2B5EF4-FFF2-40B4-BE49-F238E27FC236}">
                <a16:creationId xmlns:a16="http://schemas.microsoft.com/office/drawing/2014/main" id="{00CE4762-FBB9-4B6D-3408-AE00DD1B21A5}"/>
              </a:ext>
            </a:extLst>
          </p:cNvPr>
          <p:cNvSpPr/>
          <p:nvPr/>
        </p:nvSpPr>
        <p:spPr>
          <a:xfrm>
            <a:off x="1245679" y="1276650"/>
            <a:ext cx="1350185" cy="830978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Recensement des promouvables V0 par la DRH (requêtes par  BSIRH et fiabilisation par BG)</a:t>
            </a:r>
          </a:p>
        </p:txBody>
      </p:sp>
      <p:sp>
        <p:nvSpPr>
          <p:cNvPr id="39" name="Flèche : pentagone 38">
            <a:extLst>
              <a:ext uri="{FF2B5EF4-FFF2-40B4-BE49-F238E27FC236}">
                <a16:creationId xmlns:a16="http://schemas.microsoft.com/office/drawing/2014/main" id="{0937E238-3F55-7F28-8E75-D36E723905D1}"/>
              </a:ext>
            </a:extLst>
          </p:cNvPr>
          <p:cNvSpPr/>
          <p:nvPr/>
        </p:nvSpPr>
        <p:spPr>
          <a:xfrm>
            <a:off x="4062844" y="2988804"/>
            <a:ext cx="1486502" cy="880421"/>
          </a:xfrm>
          <a:prstGeom prst="homePlate">
            <a:avLst>
              <a:gd name="adj" fmla="val 142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Sélection des proposables et élaboration des fiches de proposition par les N+1</a:t>
            </a:r>
          </a:p>
        </p:txBody>
      </p:sp>
      <p:sp>
        <p:nvSpPr>
          <p:cNvPr id="47" name="Flèche : pentagone 46">
            <a:extLst>
              <a:ext uri="{FF2B5EF4-FFF2-40B4-BE49-F238E27FC236}">
                <a16:creationId xmlns:a16="http://schemas.microsoft.com/office/drawing/2014/main" id="{38DA4E35-0D06-168C-9831-CD11DBD7BFEB}"/>
              </a:ext>
            </a:extLst>
          </p:cNvPr>
          <p:cNvSpPr/>
          <p:nvPr/>
        </p:nvSpPr>
        <p:spPr>
          <a:xfrm>
            <a:off x="4496323" y="3909686"/>
            <a:ext cx="1486502" cy="458699"/>
          </a:xfrm>
          <a:prstGeom prst="homePlate">
            <a:avLst>
              <a:gd name="adj" fmla="val 142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Classement des proposés par les chefs de service</a:t>
            </a:r>
          </a:p>
        </p:txBody>
      </p:sp>
      <p:sp>
        <p:nvSpPr>
          <p:cNvPr id="51" name="Flèche : pentagone 50">
            <a:extLst>
              <a:ext uri="{FF2B5EF4-FFF2-40B4-BE49-F238E27FC236}">
                <a16:creationId xmlns:a16="http://schemas.microsoft.com/office/drawing/2014/main" id="{413F4F02-FC4C-1FA0-ECFB-5AC414DEE8A0}"/>
              </a:ext>
            </a:extLst>
          </p:cNvPr>
          <p:cNvSpPr/>
          <p:nvPr/>
        </p:nvSpPr>
        <p:spPr>
          <a:xfrm>
            <a:off x="4242834" y="2289281"/>
            <a:ext cx="653142" cy="468675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Calculs des quotas</a:t>
            </a:r>
          </a:p>
        </p:txBody>
      </p:sp>
      <p:sp>
        <p:nvSpPr>
          <p:cNvPr id="56" name="Flèche : pentagone 55">
            <a:extLst>
              <a:ext uri="{FF2B5EF4-FFF2-40B4-BE49-F238E27FC236}">
                <a16:creationId xmlns:a16="http://schemas.microsoft.com/office/drawing/2014/main" id="{ED143BD4-144B-86B9-D56D-E46F72F11D5E}"/>
              </a:ext>
            </a:extLst>
          </p:cNvPr>
          <p:cNvSpPr/>
          <p:nvPr/>
        </p:nvSpPr>
        <p:spPr>
          <a:xfrm>
            <a:off x="7263236" y="4840096"/>
            <a:ext cx="1689066" cy="489346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Analyse et classement national des proposés par la DRH</a:t>
            </a:r>
          </a:p>
        </p:txBody>
      </p:sp>
      <p:sp>
        <p:nvSpPr>
          <p:cNvPr id="66" name="Étoile : 5 branches 65">
            <a:extLst>
              <a:ext uri="{FF2B5EF4-FFF2-40B4-BE49-F238E27FC236}">
                <a16:creationId xmlns:a16="http://schemas.microsoft.com/office/drawing/2014/main" id="{93368550-D596-D47B-7A55-AB21CE18DE00}"/>
              </a:ext>
            </a:extLst>
          </p:cNvPr>
          <p:cNvSpPr/>
          <p:nvPr/>
        </p:nvSpPr>
        <p:spPr>
          <a:xfrm>
            <a:off x="6097352" y="4014857"/>
            <a:ext cx="248356" cy="248356"/>
          </a:xfrm>
          <a:prstGeom prst="star5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0" tIns="972000" rIns="0" bIns="0" rtlCol="0" anchor="b" anchorCtr="0"/>
          <a:lstStyle/>
          <a:p>
            <a:pPr>
              <a:defRPr/>
            </a:pPr>
            <a:r>
              <a:rPr lang="fr-FR" sz="1050" b="1" dirty="0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30 juin : </a:t>
            </a:r>
          </a:p>
          <a:p>
            <a:pPr>
              <a:defRPr/>
            </a:pPr>
            <a:r>
              <a:rPr lang="fr-FR" sz="1050" b="1" dirty="0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Date limite de retour </a:t>
            </a:r>
          </a:p>
          <a:p>
            <a:pPr>
              <a:defRPr/>
            </a:pPr>
            <a:r>
              <a:rPr lang="fr-FR" sz="1050" b="1" dirty="0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des fiches de propositions </a:t>
            </a:r>
          </a:p>
          <a:p>
            <a:pPr>
              <a:defRPr/>
            </a:pPr>
            <a:r>
              <a:rPr lang="fr-FR" sz="1050" b="1" dirty="0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et tableaux de classement</a:t>
            </a:r>
          </a:p>
          <a:p>
            <a:pPr>
              <a:defRPr/>
            </a:pPr>
            <a:endParaRPr lang="fr-FR" sz="1050" b="1" dirty="0">
              <a:solidFill>
                <a:srgbClr val="17406D"/>
              </a:solidFill>
              <a:highlight>
                <a:srgbClr val="FFFF00"/>
              </a:highlight>
              <a:latin typeface="Arial"/>
            </a:endParaRPr>
          </a:p>
        </p:txBody>
      </p:sp>
      <p:sp>
        <p:nvSpPr>
          <p:cNvPr id="37" name="Étoile : 5 branches 36">
            <a:extLst>
              <a:ext uri="{FF2B5EF4-FFF2-40B4-BE49-F238E27FC236}">
                <a16:creationId xmlns:a16="http://schemas.microsoft.com/office/drawing/2014/main" id="{68DABA99-9AC0-46ED-F515-E72961D7FD8B}"/>
              </a:ext>
            </a:extLst>
          </p:cNvPr>
          <p:cNvSpPr/>
          <p:nvPr/>
        </p:nvSpPr>
        <p:spPr>
          <a:xfrm>
            <a:off x="4122477" y="1572252"/>
            <a:ext cx="248356" cy="248356"/>
          </a:xfrm>
          <a:prstGeom prst="star5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32000" tIns="720000" rIns="0" bIns="0" rtlCol="0" anchor="b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Fin avril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Publication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des listes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promouvables </a:t>
            </a:r>
            <a:r>
              <a:rPr kumimoji="0" lang="fr-FR" sz="1050" b="1" i="0" u="none" strike="noStrike" kern="1200" cap="none" spc="0" normalizeH="0" baseline="0" noProof="0" err="1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Vdef</a:t>
            </a:r>
            <a:endParaRPr kumimoji="0" lang="fr-FR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8" name="Flèche : courbe vers la droite 67">
            <a:extLst>
              <a:ext uri="{FF2B5EF4-FFF2-40B4-BE49-F238E27FC236}">
                <a16:creationId xmlns:a16="http://schemas.microsoft.com/office/drawing/2014/main" id="{9DFD82D0-2591-0E69-18C4-8B6A76031076}"/>
              </a:ext>
            </a:extLst>
          </p:cNvPr>
          <p:cNvSpPr/>
          <p:nvPr/>
        </p:nvSpPr>
        <p:spPr>
          <a:xfrm rot="10800000">
            <a:off x="4066159" y="1987803"/>
            <a:ext cx="296958" cy="414533"/>
          </a:xfrm>
          <a:prstGeom prst="curvedRightArrow">
            <a:avLst>
              <a:gd name="adj1" fmla="val 38827"/>
              <a:gd name="adj2" fmla="val 62560"/>
              <a:gd name="adj3" fmla="val 42641"/>
            </a:avLst>
          </a:prstGeom>
          <a:gradFill>
            <a:gsLst>
              <a:gs pos="0">
                <a:srgbClr val="A100F2"/>
              </a:gs>
              <a:gs pos="100000">
                <a:schemeClr val="accent4">
                  <a:lumMod val="7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6" name="Étoile : 5 branches 75">
            <a:extLst>
              <a:ext uri="{FF2B5EF4-FFF2-40B4-BE49-F238E27FC236}">
                <a16:creationId xmlns:a16="http://schemas.microsoft.com/office/drawing/2014/main" id="{012DB6FC-EAB3-D6B5-2632-5CBB45EE521A}"/>
              </a:ext>
            </a:extLst>
          </p:cNvPr>
          <p:cNvSpPr/>
          <p:nvPr/>
        </p:nvSpPr>
        <p:spPr>
          <a:xfrm>
            <a:off x="9415082" y="4583301"/>
            <a:ext cx="248356" cy="251521"/>
          </a:xfrm>
          <a:prstGeom prst="star5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0" tIns="648000" rIns="0" bIns="0" rtlCol="0" anchor="b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Oct</a:t>
            </a: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 :</a:t>
            </a:r>
            <a:endParaRPr lang="fr-FR" sz="105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Commissions</a:t>
            </a:r>
            <a:endParaRPr lang="fr-FR" sz="105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</p:txBody>
      </p:sp>
      <p:sp>
        <p:nvSpPr>
          <p:cNvPr id="80" name="Flèche : courbe vers la droite 79">
            <a:extLst>
              <a:ext uri="{FF2B5EF4-FFF2-40B4-BE49-F238E27FC236}">
                <a16:creationId xmlns:a16="http://schemas.microsoft.com/office/drawing/2014/main" id="{DD332B3B-E978-EE21-6B96-51C2FFF23395}"/>
              </a:ext>
            </a:extLst>
          </p:cNvPr>
          <p:cNvSpPr/>
          <p:nvPr/>
        </p:nvSpPr>
        <p:spPr>
          <a:xfrm rot="20330177">
            <a:off x="5847989" y="4361821"/>
            <a:ext cx="294299" cy="516297"/>
          </a:xfrm>
          <a:prstGeom prst="curvedRightArrow">
            <a:avLst>
              <a:gd name="adj1" fmla="val 38827"/>
              <a:gd name="adj2" fmla="val 62560"/>
              <a:gd name="adj3" fmla="val 42641"/>
            </a:avLst>
          </a:prstGeom>
          <a:gradFill>
            <a:gsLst>
              <a:gs pos="0">
                <a:srgbClr val="A100F2"/>
              </a:gs>
              <a:gs pos="100000">
                <a:schemeClr val="accent4">
                  <a:lumMod val="75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Flèche : pentagone 3">
            <a:extLst>
              <a:ext uri="{FF2B5EF4-FFF2-40B4-BE49-F238E27FC236}">
                <a16:creationId xmlns:a16="http://schemas.microsoft.com/office/drawing/2014/main" id="{0EA5BCB2-2E62-7615-7A4C-6A08AA1D6235}"/>
              </a:ext>
            </a:extLst>
          </p:cNvPr>
          <p:cNvSpPr/>
          <p:nvPr/>
        </p:nvSpPr>
        <p:spPr>
          <a:xfrm>
            <a:off x="8729541" y="5545085"/>
            <a:ext cx="2270058" cy="552303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Préparation des arrêtés de publication des tableaux</a:t>
            </a:r>
          </a:p>
        </p:txBody>
      </p:sp>
      <p:sp>
        <p:nvSpPr>
          <p:cNvPr id="6" name="Étoile : 5 branches 5">
            <a:extLst>
              <a:ext uri="{FF2B5EF4-FFF2-40B4-BE49-F238E27FC236}">
                <a16:creationId xmlns:a16="http://schemas.microsoft.com/office/drawing/2014/main" id="{A9A3FEF9-2CE0-81C5-14CB-6DC105160140}"/>
              </a:ext>
            </a:extLst>
          </p:cNvPr>
          <p:cNvSpPr/>
          <p:nvPr/>
        </p:nvSpPr>
        <p:spPr>
          <a:xfrm>
            <a:off x="11155050" y="5629922"/>
            <a:ext cx="248356" cy="251521"/>
          </a:xfrm>
          <a:prstGeom prst="star5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56000" tIns="1224000" rIns="0" bIns="0" rtlCol="0" anchor="b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15 </a:t>
            </a:r>
            <a:r>
              <a:rPr kumimoji="0" lang="fr-FR" sz="1050" b="1" i="0" u="none" strike="noStrike" kern="1200" cap="none" spc="0" normalizeH="0" baseline="0" noProof="0" dirty="0" err="1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dec</a:t>
            </a: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: </a:t>
            </a:r>
            <a:endParaRPr lang="fr-FR" sz="105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  <a:p>
            <a:pPr algn="ctr">
              <a:defRPr/>
            </a:pPr>
            <a:r>
              <a:rPr lang="fr-FR" sz="1050" b="1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Publication  </a:t>
            </a:r>
          </a:p>
          <a:p>
            <a:pPr algn="ctr">
              <a:defRPr/>
            </a:pPr>
            <a:r>
              <a:rPr lang="fr-FR" sz="1050" b="1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des</a:t>
            </a: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lang="fr-FR" sz="1050" b="1" i="0" u="none" strike="noStrike" kern="1200" cap="none" spc="0" normalizeH="0" baseline="0" noProof="0">
              <a:ln>
                <a:noFill/>
              </a:ln>
              <a:solidFill>
                <a:srgbClr val="17406D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 dirty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tableaux</a:t>
            </a:r>
            <a:endParaRPr lang="fr-FR" sz="1050" b="1" i="0" u="none" strike="noStrike" kern="1200" cap="none" spc="0" normalizeH="0" baseline="0" noProof="0" dirty="0">
              <a:ln>
                <a:noFill/>
              </a:ln>
              <a:solidFill>
                <a:srgbClr val="17406D"/>
              </a:solidFill>
              <a:effectLst/>
              <a:highlight>
                <a:srgbClr val="FFFF00"/>
              </a:highlight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Flèche : pentagone 7">
            <a:extLst>
              <a:ext uri="{FF2B5EF4-FFF2-40B4-BE49-F238E27FC236}">
                <a16:creationId xmlns:a16="http://schemas.microsoft.com/office/drawing/2014/main" id="{57AB802C-B24A-66B6-E946-87832580A54B}"/>
              </a:ext>
            </a:extLst>
          </p:cNvPr>
          <p:cNvSpPr/>
          <p:nvPr/>
        </p:nvSpPr>
        <p:spPr>
          <a:xfrm>
            <a:off x="9069859" y="4969231"/>
            <a:ext cx="1354834" cy="458699"/>
          </a:xfrm>
          <a:prstGeom prst="homePlate">
            <a:avLst>
              <a:gd name="adj" fmla="val 142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Ultime vérification des inscrits par les employeurs</a:t>
            </a:r>
          </a:p>
        </p:txBody>
      </p:sp>
      <p:sp>
        <p:nvSpPr>
          <p:cNvPr id="10" name="Flèche : courbe vers la droite 9">
            <a:extLst>
              <a:ext uri="{FF2B5EF4-FFF2-40B4-BE49-F238E27FC236}">
                <a16:creationId xmlns:a16="http://schemas.microsoft.com/office/drawing/2014/main" id="{E9A3EF8B-C54A-37D0-84B2-42BEE5B159CA}"/>
              </a:ext>
            </a:extLst>
          </p:cNvPr>
          <p:cNvSpPr/>
          <p:nvPr/>
        </p:nvSpPr>
        <p:spPr>
          <a:xfrm>
            <a:off x="8859325" y="5291448"/>
            <a:ext cx="296958" cy="414533"/>
          </a:xfrm>
          <a:prstGeom prst="curvedRightArrow">
            <a:avLst>
              <a:gd name="adj1" fmla="val 38827"/>
              <a:gd name="adj2" fmla="val 62560"/>
              <a:gd name="adj3" fmla="val 42641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rgbClr val="A100F2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Flèche : courbe vers la droite 10">
            <a:extLst>
              <a:ext uri="{FF2B5EF4-FFF2-40B4-BE49-F238E27FC236}">
                <a16:creationId xmlns:a16="http://schemas.microsoft.com/office/drawing/2014/main" id="{D333D19C-3CDC-58CB-DC99-F4E1E1F5926F}"/>
              </a:ext>
            </a:extLst>
          </p:cNvPr>
          <p:cNvSpPr/>
          <p:nvPr/>
        </p:nvSpPr>
        <p:spPr>
          <a:xfrm rot="10800000">
            <a:off x="10312692" y="5238646"/>
            <a:ext cx="296958" cy="414533"/>
          </a:xfrm>
          <a:prstGeom prst="curvedRightArrow">
            <a:avLst>
              <a:gd name="adj1" fmla="val 38827"/>
              <a:gd name="adj2" fmla="val 62560"/>
              <a:gd name="adj3" fmla="val 42641"/>
            </a:avLst>
          </a:prstGeom>
          <a:gradFill flip="none" rotWithShape="1">
            <a:gsLst>
              <a:gs pos="0">
                <a:srgbClr val="CC66FF"/>
              </a:gs>
              <a:gs pos="100000">
                <a:schemeClr val="accent4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Flèche : pentagone 6">
            <a:extLst>
              <a:ext uri="{FF2B5EF4-FFF2-40B4-BE49-F238E27FC236}">
                <a16:creationId xmlns:a16="http://schemas.microsoft.com/office/drawing/2014/main" id="{57A79376-6CBA-C4E8-E5B1-7F41F17C53FE}"/>
              </a:ext>
            </a:extLst>
          </p:cNvPr>
          <p:cNvSpPr/>
          <p:nvPr/>
        </p:nvSpPr>
        <p:spPr>
          <a:xfrm>
            <a:off x="3540417" y="5545085"/>
            <a:ext cx="1200268" cy="552303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Vérification par la DRH des conditions d’éligibilité des DTAS</a:t>
            </a:r>
          </a:p>
        </p:txBody>
      </p:sp>
      <p:sp>
        <p:nvSpPr>
          <p:cNvPr id="2" name="Étoile : 5 branches 1">
            <a:extLst>
              <a:ext uri="{FF2B5EF4-FFF2-40B4-BE49-F238E27FC236}">
                <a16:creationId xmlns:a16="http://schemas.microsoft.com/office/drawing/2014/main" id="{46DD5B8D-A446-2CDA-4AB3-372698C6FBC7}"/>
              </a:ext>
            </a:extLst>
          </p:cNvPr>
          <p:cNvSpPr/>
          <p:nvPr/>
        </p:nvSpPr>
        <p:spPr>
          <a:xfrm>
            <a:off x="4892736" y="2400832"/>
            <a:ext cx="248356" cy="248356"/>
          </a:xfrm>
          <a:prstGeom prst="star5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432000" tIns="432000" rIns="0" bIns="0" rtlCol="0" anchor="b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50" b="1">
                <a:solidFill>
                  <a:srgbClr val="17406D"/>
                </a:solidFill>
                <a:highlight>
                  <a:srgbClr val="FFFF00"/>
                </a:highlight>
                <a:latin typeface="Arial"/>
              </a:rPr>
              <a:t>Mai</a:t>
            </a: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Notification des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1" i="0" u="none" strike="noStrike" kern="1200" cap="none" spc="0" normalizeH="0" baseline="0" noProof="0">
                <a:ln>
                  <a:noFill/>
                </a:ln>
                <a:solidFill>
                  <a:srgbClr val="17406D"/>
                </a:solidFill>
                <a:effectLst/>
                <a:highlight>
                  <a:srgbClr val="FFFF00"/>
                </a:highlight>
                <a:uLnTx/>
                <a:uFillTx/>
                <a:latin typeface="Arial"/>
                <a:ea typeface="+mn-ea"/>
                <a:cs typeface="+mn-cs"/>
              </a:rPr>
              <a:t>quotas aux services</a:t>
            </a:r>
            <a:endParaRPr kumimoji="0" lang="fr-FR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Flèche : pentagone 11">
            <a:extLst>
              <a:ext uri="{FF2B5EF4-FFF2-40B4-BE49-F238E27FC236}">
                <a16:creationId xmlns:a16="http://schemas.microsoft.com/office/drawing/2014/main" id="{E205DBCD-CE42-4A50-3B42-BD569633E04F}"/>
              </a:ext>
            </a:extLst>
          </p:cNvPr>
          <p:cNvSpPr/>
          <p:nvPr/>
        </p:nvSpPr>
        <p:spPr>
          <a:xfrm>
            <a:off x="6161059" y="4521469"/>
            <a:ext cx="1096991" cy="468675"/>
          </a:xfrm>
          <a:prstGeom prst="homePlate">
            <a:avLst>
              <a:gd name="adj" fmla="val 14282"/>
            </a:avLst>
          </a:prstGeom>
          <a:solidFill>
            <a:srgbClr val="CC66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ianne" panose="02000000000000000000" pitchFamily="2" charset="0"/>
                <a:ea typeface="+mn-ea"/>
                <a:cs typeface="+mn-cs"/>
              </a:rPr>
              <a:t>Vérification de la complétude des dossiers</a:t>
            </a:r>
          </a:p>
        </p:txBody>
      </p:sp>
    </p:spTree>
    <p:extLst>
      <p:ext uri="{BB962C8B-B14F-4D97-AF65-F5344CB8AC3E}">
        <p14:creationId xmlns:p14="http://schemas.microsoft.com/office/powerpoint/2010/main" val="3729481635"/>
      </p:ext>
    </p:extLst>
  </p:cSld>
  <p:clrMapOvr>
    <a:masterClrMapping/>
  </p:clrMapOvr>
</p:sld>
</file>

<file path=ppt/theme/theme1.xml><?xml version="1.0" encoding="utf-8"?>
<a:theme xmlns:a="http://schemas.openxmlformats.org/drawingml/2006/main" name="1_TEMPLATE_DARES 16-9">
  <a:themeElements>
    <a:clrScheme name="Bleu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Personnalisé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IGAS 16-9.potx" id="{F0BF0DAA-8C08-4F93-89D8-4DB94C98FC34}" vid="{84EDEDC2-48F1-4334-9027-9CCAC5933943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66D450C862964E9748A2F9DCDEBC12" ma:contentTypeVersion="6" ma:contentTypeDescription="Crée un document." ma:contentTypeScope="" ma:versionID="3b21e1e05bfc84415981364da2a563f9">
  <xsd:schema xmlns:xsd="http://www.w3.org/2001/XMLSchema" xmlns:xs="http://www.w3.org/2001/XMLSchema" xmlns:p="http://schemas.microsoft.com/office/2006/metadata/properties" xmlns:ns2="8267dbbb-dfaa-4ca6-b9e9-d2d437a019a3" xmlns:ns3="98fdccc6-25ee-4131-9277-858a8905402e" targetNamespace="http://schemas.microsoft.com/office/2006/metadata/properties" ma:root="true" ma:fieldsID="6eeee826ae1a00093c69a79adc46443b" ns2:_="" ns3:_="">
    <xsd:import namespace="8267dbbb-dfaa-4ca6-b9e9-d2d437a019a3"/>
    <xsd:import namespace="98fdccc6-25ee-4131-9277-858a89054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7dbbb-dfaa-4ca6-b9e9-d2d437a019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fdccc6-25ee-4131-9277-858a8905402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61D8D8-D9E6-497E-A193-8A912F8CD84A}">
  <ds:schemaRefs>
    <ds:schemaRef ds:uri="8267dbbb-dfaa-4ca6-b9e9-d2d437a019a3"/>
    <ds:schemaRef ds:uri="98fdccc6-25ee-4131-9277-858a8905402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E3B7BFB-0A0B-4319-A185-6BBD842A888C}">
  <ds:schemaRefs>
    <ds:schemaRef ds:uri="8267dbbb-dfaa-4ca6-b9e9-d2d437a019a3"/>
    <ds:schemaRef ds:uri="98fdccc6-25ee-4131-9277-858a8905402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517B200-2BF1-4AA2-9D02-1E7E6BAE53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Grand écran</PresentationFormat>
  <Slides>1</Slides>
  <Notes>1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1_TEMPLATE_DARES 16-9</vt:lpstr>
      <vt:lpstr>Phasage détaillé de la campagne Promotion 2027</vt:lpstr>
    </vt:vector>
  </TitlesOfParts>
  <Company>Ministeres Sociaux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SANDEAU-GRUBER, Anne-Caroline (DRH)</dc:creator>
  <cp:revision>35</cp:revision>
  <dcterms:created xsi:type="dcterms:W3CDTF">2025-03-18T10:05:59Z</dcterms:created>
  <dcterms:modified xsi:type="dcterms:W3CDTF">2026-03-17T09:39:49Z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0x0101000D66D450C862964E9748A2F9DCDEBC12</vt:lpwstr>
  </property>
  <property fmtid="{D5CDD505-2E9C-101B-9397-08002B2CF9AE}" pid="3" name="MSIP_Label_3094c1fb-3db8-4cce-b079-9b022302847f_Enabled">
    <vt:lpwstr>true</vt:lpwstr>
  </property>
  <property fmtid="{D5CDD505-2E9C-101B-9397-08002B2CF9AE}" pid="4" name="MSIP_Label_3094c1fb-3db8-4cce-b079-9b022302847f_SetDate">
    <vt:lpwstr>2025-12-17T14:50:43Z</vt:lpwstr>
  </property>
  <property fmtid="{D5CDD505-2E9C-101B-9397-08002B2CF9AE}" pid="5" name="MSIP_Label_3094c1fb-3db8-4cce-b079-9b022302847f_Method">
    <vt:lpwstr>Standard</vt:lpwstr>
  </property>
  <property fmtid="{D5CDD505-2E9C-101B-9397-08002B2CF9AE}" pid="6" name="MSIP_Label_3094c1fb-3db8-4cce-b079-9b022302847f_Name">
    <vt:lpwstr>[Prod v5] C1 - Standard</vt:lpwstr>
  </property>
  <property fmtid="{D5CDD505-2E9C-101B-9397-08002B2CF9AE}" pid="7" name="MSIP_Label_3094c1fb-3db8-4cce-b079-9b022302847f_SiteId">
    <vt:lpwstr>035e5292-5a25-4509-bb08-a555f7d31a8b</vt:lpwstr>
  </property>
  <property fmtid="{D5CDD505-2E9C-101B-9397-08002B2CF9AE}" pid="8" name="MSIP_Label_3094c1fb-3db8-4cce-b079-9b022302847f_ActionId">
    <vt:lpwstr>0d20a631-58cc-45c3-945f-400348c01aa0</vt:lpwstr>
  </property>
  <property fmtid="{D5CDD505-2E9C-101B-9397-08002B2CF9AE}" pid="9" name="MSIP_Label_3094c1fb-3db8-4cce-b079-9b022302847f_ContentBits">
    <vt:lpwstr>0</vt:lpwstr>
  </property>
  <property fmtid="{D5CDD505-2E9C-101B-9397-08002B2CF9AE}" pid="10" name="MSIP_Label_3094c1fb-3db8-4cce-b079-9b022302847f_Tag">
    <vt:lpwstr>10, 3, 0, 1</vt:lpwstr>
  </property>
</Properties>
</file>